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2" r:id="rId5"/>
    <p:sldId id="260" r:id="rId6"/>
    <p:sldId id="263" r:id="rId7"/>
    <p:sldId id="264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18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7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3086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33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54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389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91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70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0302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60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759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4CCFE-7329-4699-80DE-7B811042CDDF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B79B0-03AD-4C68-8F9D-E4CF5F3E5B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70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Kommunikationsleitfaden  der Riedhofschule</a:t>
            </a:r>
          </a:p>
        </p:txBody>
      </p:sp>
      <p:pic>
        <p:nvPicPr>
          <p:cNvPr id="1026" name="officeArt object" descr="Leitbild Riedhofschule 4x.png">
            <a:extLst>
              <a:ext uri="{FF2B5EF4-FFF2-40B4-BE49-F238E27FC236}">
                <a16:creationId xmlns:a16="http://schemas.microsoft.com/office/drawing/2014/main" id="{3356F216-AB63-60DA-3CD2-253E0216C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933" y="4052408"/>
            <a:ext cx="2433963" cy="125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2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Unser Kommunikationsleitfaden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18903" y="1690688"/>
            <a:ext cx="10779034" cy="4775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Liebe Eltern, </a:t>
            </a:r>
          </a:p>
          <a:p>
            <a:pPr marL="0" indent="0">
              <a:buNone/>
            </a:pPr>
            <a:r>
              <a:rPr lang="de-DE" sz="2400" dirty="0"/>
              <a:t>um die Kommunikation miteinander zu erleichtern, haben wir einen Leitfaden erstellt, der Ihnen bei Fragen, Sorgen oder Beratungsbedarf Vorgehensweisen aufzeigt. 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Der Leitfaden hilft Ihnen dabei, die richtigen Anlaufstellen und Ansprechpartner und Ansprechpartnerinnen für Ihre Anliegen zu finden.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Damit die Kommunikation auch inhaltlich gelingen kann, bedarf es bestimmter Grundsätze, die von allen Beteiligten eingehalten werden sollten.</a:t>
            </a:r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861342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4829" cy="1325563"/>
          </a:xfrm>
        </p:spPr>
        <p:txBody>
          <a:bodyPr/>
          <a:lstStyle/>
          <a:p>
            <a:r>
              <a:rPr lang="de-DE" b="1" dirty="0"/>
              <a:t>Grundsätze für eine gelingende Kommunikation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874828" cy="4749346"/>
          </a:xfrm>
        </p:spPr>
        <p:txBody>
          <a:bodyPr>
            <a:normAutofit/>
          </a:bodyPr>
          <a:lstStyle/>
          <a:p>
            <a:r>
              <a:rPr lang="de-DE" dirty="0"/>
              <a:t>Gegenseitiger Respekt und Wertschätzung</a:t>
            </a:r>
          </a:p>
          <a:p>
            <a:r>
              <a:rPr lang="de-DE" dirty="0"/>
              <a:t>Vertrauensvolle Zusammenarbeit</a:t>
            </a:r>
          </a:p>
          <a:p>
            <a:r>
              <a:rPr lang="de-DE" dirty="0"/>
              <a:t>Transparente und regelmäßige Kommunikation</a:t>
            </a:r>
          </a:p>
          <a:p>
            <a:r>
              <a:rPr lang="de-DE" dirty="0"/>
              <a:t>Kommunikationswege einhalten </a:t>
            </a:r>
          </a:p>
          <a:p>
            <a:r>
              <a:rPr lang="de-DE" dirty="0"/>
              <a:t>Akzeptanz und Gelassenheit</a:t>
            </a:r>
          </a:p>
          <a:p>
            <a:pPr marL="457200" lvl="1" indent="0">
              <a:buNone/>
            </a:pPr>
            <a:br>
              <a:rPr lang="de-DE" dirty="0"/>
            </a:br>
            <a:r>
              <a:rPr lang="de-DE" dirty="0"/>
              <a:t>Konflikte, die zwischen Kindern während des Schulalltages entstehen, werden zuerst durch Lehrkräfte und die betroffenen Kinder geklärt.</a:t>
            </a:r>
            <a:br>
              <a:rPr lang="de-DE" dirty="0"/>
            </a:br>
            <a:r>
              <a:rPr lang="de-DE" dirty="0"/>
              <a:t>Hierfür haben wir an der Riedhofschule unterschiedliche Instrumente (Streitschlichter, Klassenrat, Sozialpädagoginnen, Seniorpartner in School). </a:t>
            </a:r>
            <a:br>
              <a:rPr lang="de-DE" dirty="0"/>
            </a:br>
            <a:r>
              <a:rPr lang="de-DE" dirty="0"/>
              <a:t>Erst bei weiterem Bedarf werden die Eltern hinzugezogen. </a:t>
            </a:r>
          </a:p>
        </p:txBody>
      </p:sp>
    </p:spTree>
    <p:extLst>
      <p:ext uri="{BB962C8B-B14F-4D97-AF65-F5344CB8AC3E}">
        <p14:creationId xmlns:p14="http://schemas.microsoft.com/office/powerpoint/2010/main" val="91679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Kommunikationswege</a:t>
            </a:r>
          </a:p>
        </p:txBody>
      </p:sp>
      <p:grpSp>
        <p:nvGrpSpPr>
          <p:cNvPr id="4" name="Group 1141"/>
          <p:cNvGrpSpPr/>
          <p:nvPr/>
        </p:nvGrpSpPr>
        <p:grpSpPr>
          <a:xfrm>
            <a:off x="388479" y="1790167"/>
            <a:ext cx="5707521" cy="6000752"/>
            <a:chOff x="-1244921" y="18552"/>
            <a:chExt cx="4125990" cy="5116749"/>
          </a:xfrm>
        </p:grpSpPr>
        <p:sp>
          <p:nvSpPr>
            <p:cNvPr id="5" name="Shape 38"/>
            <p:cNvSpPr/>
            <p:nvPr/>
          </p:nvSpPr>
          <p:spPr>
            <a:xfrm>
              <a:off x="-1244921" y="18552"/>
              <a:ext cx="3404559" cy="700902"/>
            </a:xfrm>
            <a:custGeom>
              <a:avLst/>
              <a:gdLst/>
              <a:ahLst/>
              <a:cxnLst/>
              <a:rect l="0" t="0" r="0" b="0"/>
              <a:pathLst>
                <a:path w="2159635" h="719455">
                  <a:moveTo>
                    <a:pt x="0" y="120015"/>
                  </a:moveTo>
                  <a:cubicBezTo>
                    <a:pt x="0" y="53721"/>
                    <a:pt x="53721" y="0"/>
                    <a:pt x="119888" y="0"/>
                  </a:cubicBezTo>
                  <a:lnTo>
                    <a:pt x="2039747" y="0"/>
                  </a:lnTo>
                  <a:cubicBezTo>
                    <a:pt x="2105914" y="0"/>
                    <a:pt x="2159635" y="53721"/>
                    <a:pt x="2159635" y="120015"/>
                  </a:cubicBezTo>
                  <a:lnTo>
                    <a:pt x="2159635" y="599567"/>
                  </a:lnTo>
                  <a:cubicBezTo>
                    <a:pt x="2159635" y="665861"/>
                    <a:pt x="2105914" y="719455"/>
                    <a:pt x="2039747" y="719455"/>
                  </a:cubicBezTo>
                  <a:lnTo>
                    <a:pt x="119888" y="719455"/>
                  </a:lnTo>
                  <a:cubicBezTo>
                    <a:pt x="53721" y="719455"/>
                    <a:pt x="0" y="665861"/>
                    <a:pt x="0" y="599567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6" name="Rectangle 39"/>
            <p:cNvSpPr/>
            <p:nvPr/>
          </p:nvSpPr>
          <p:spPr>
            <a:xfrm>
              <a:off x="-835935" y="221864"/>
              <a:ext cx="795062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Eltern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40"/>
            <p:cNvSpPr/>
            <p:nvPr/>
          </p:nvSpPr>
          <p:spPr>
            <a:xfrm>
              <a:off x="737489" y="266693"/>
              <a:ext cx="208424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41"/>
            <p:cNvSpPr/>
            <p:nvPr/>
          </p:nvSpPr>
          <p:spPr>
            <a:xfrm>
              <a:off x="894461" y="266693"/>
              <a:ext cx="208424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42"/>
            <p:cNvSpPr/>
            <p:nvPr/>
          </p:nvSpPr>
          <p:spPr>
            <a:xfrm>
              <a:off x="1049909" y="266693"/>
              <a:ext cx="417196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spc="78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1363853" y="266693"/>
              <a:ext cx="869620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Schule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44"/>
            <p:cNvSpPr/>
            <p:nvPr/>
          </p:nvSpPr>
          <p:spPr>
            <a:xfrm>
              <a:off x="2018030" y="407619"/>
              <a:ext cx="62328" cy="11046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6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45"/>
            <p:cNvSpPr/>
            <p:nvPr/>
          </p:nvSpPr>
          <p:spPr>
            <a:xfrm>
              <a:off x="895985" y="570230"/>
              <a:ext cx="42144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Shape 55"/>
            <p:cNvSpPr/>
            <p:nvPr/>
          </p:nvSpPr>
          <p:spPr>
            <a:xfrm>
              <a:off x="60960" y="1813306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lnTo>
                    <a:pt x="0" y="89916"/>
                  </a:lnTo>
                  <a:cubicBezTo>
                    <a:pt x="0" y="40259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4" name="Shape 56"/>
            <p:cNvSpPr/>
            <p:nvPr/>
          </p:nvSpPr>
          <p:spPr>
            <a:xfrm>
              <a:off x="60960" y="1813306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89916"/>
                  </a:moveTo>
                  <a:cubicBezTo>
                    <a:pt x="0" y="40259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5" name="Rectangle 57"/>
            <p:cNvSpPr/>
            <p:nvPr/>
          </p:nvSpPr>
          <p:spPr>
            <a:xfrm>
              <a:off x="197993" y="2004466"/>
              <a:ext cx="366467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16" name="Rectangle 58"/>
            <p:cNvSpPr/>
            <p:nvPr/>
          </p:nvSpPr>
          <p:spPr>
            <a:xfrm>
              <a:off x="473837" y="2004466"/>
              <a:ext cx="249311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17" name="Rectangle 59"/>
            <p:cNvSpPr/>
            <p:nvPr/>
          </p:nvSpPr>
          <p:spPr>
            <a:xfrm>
              <a:off x="661289" y="2004466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60"/>
            <p:cNvSpPr/>
            <p:nvPr/>
          </p:nvSpPr>
          <p:spPr>
            <a:xfrm>
              <a:off x="754253" y="2004466"/>
              <a:ext cx="1536203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19" name="Rectangle 61"/>
            <p:cNvSpPr/>
            <p:nvPr/>
          </p:nvSpPr>
          <p:spPr>
            <a:xfrm>
              <a:off x="349683" y="1995263"/>
              <a:ext cx="1835552" cy="2301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Fach-</a:t>
              </a: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oder</a:t>
              </a: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Klassenlehrkraft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63"/>
            <p:cNvSpPr/>
            <p:nvPr/>
          </p:nvSpPr>
          <p:spPr>
            <a:xfrm>
              <a:off x="2086610" y="2004466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Shape 64"/>
            <p:cNvSpPr/>
            <p:nvPr/>
          </p:nvSpPr>
          <p:spPr>
            <a:xfrm>
              <a:off x="1398270" y="1539748"/>
              <a:ext cx="484505" cy="369570"/>
            </a:xfrm>
            <a:custGeom>
              <a:avLst/>
              <a:gdLst/>
              <a:ahLst/>
              <a:cxnLst/>
              <a:rect l="0" t="0" r="0" b="0"/>
              <a:pathLst>
                <a:path w="484505" h="369570">
                  <a:moveTo>
                    <a:pt x="121158" y="0"/>
                  </a:moveTo>
                  <a:lnTo>
                    <a:pt x="363347" y="0"/>
                  </a:lnTo>
                  <a:lnTo>
                    <a:pt x="363347" y="184785"/>
                  </a:lnTo>
                  <a:lnTo>
                    <a:pt x="484505" y="184785"/>
                  </a:lnTo>
                  <a:lnTo>
                    <a:pt x="242189" y="369570"/>
                  </a:lnTo>
                  <a:lnTo>
                    <a:pt x="0" y="184785"/>
                  </a:lnTo>
                  <a:lnTo>
                    <a:pt x="121158" y="184785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2" name="Shape 65"/>
            <p:cNvSpPr/>
            <p:nvPr/>
          </p:nvSpPr>
          <p:spPr>
            <a:xfrm>
              <a:off x="1398270" y="1539748"/>
              <a:ext cx="484505" cy="369570"/>
            </a:xfrm>
            <a:custGeom>
              <a:avLst/>
              <a:gdLst/>
              <a:ahLst/>
              <a:cxnLst/>
              <a:rect l="0" t="0" r="0" b="0"/>
              <a:pathLst>
                <a:path w="484505" h="369570">
                  <a:moveTo>
                    <a:pt x="0" y="184785"/>
                  </a:moveTo>
                  <a:lnTo>
                    <a:pt x="121158" y="184785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184785"/>
                  </a:lnTo>
                  <a:lnTo>
                    <a:pt x="484505" y="184785"/>
                  </a:lnTo>
                  <a:lnTo>
                    <a:pt x="242189" y="369570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3" name="Shape 66"/>
            <p:cNvSpPr/>
            <p:nvPr/>
          </p:nvSpPr>
          <p:spPr>
            <a:xfrm>
              <a:off x="60320" y="2748661"/>
              <a:ext cx="2159635" cy="517471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lnTo>
                    <a:pt x="0" y="89916"/>
                  </a:lnTo>
                  <a:cubicBezTo>
                    <a:pt x="0" y="40259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4" name="Shape 67"/>
            <p:cNvSpPr/>
            <p:nvPr/>
          </p:nvSpPr>
          <p:spPr>
            <a:xfrm>
              <a:off x="60310" y="2748661"/>
              <a:ext cx="2159635" cy="517471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89916"/>
                  </a:moveTo>
                  <a:cubicBezTo>
                    <a:pt x="0" y="40259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5" name="Rectangle 68"/>
            <p:cNvSpPr/>
            <p:nvPr/>
          </p:nvSpPr>
          <p:spPr>
            <a:xfrm>
              <a:off x="814692" y="2916165"/>
              <a:ext cx="1029309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Schulleitung</a:t>
              </a:r>
              <a:r>
                <a:rPr lang="de-DE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69"/>
            <p:cNvSpPr/>
            <p:nvPr/>
          </p:nvSpPr>
          <p:spPr>
            <a:xfrm>
              <a:off x="2002790" y="2935884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Shape 70"/>
            <p:cNvSpPr/>
            <p:nvPr/>
          </p:nvSpPr>
          <p:spPr>
            <a:xfrm>
              <a:off x="892175" y="965327"/>
              <a:ext cx="1614170" cy="634365"/>
            </a:xfrm>
            <a:custGeom>
              <a:avLst/>
              <a:gdLst/>
              <a:ahLst/>
              <a:cxnLst/>
              <a:rect l="0" t="0" r="0" b="0"/>
              <a:pathLst>
                <a:path w="1614170" h="634365">
                  <a:moveTo>
                    <a:pt x="105791" y="0"/>
                  </a:moveTo>
                  <a:lnTo>
                    <a:pt x="1508379" y="0"/>
                  </a:lnTo>
                  <a:cubicBezTo>
                    <a:pt x="1566799" y="0"/>
                    <a:pt x="1614170" y="47371"/>
                    <a:pt x="1614170" y="105791"/>
                  </a:cubicBezTo>
                  <a:lnTo>
                    <a:pt x="1614170" y="528701"/>
                  </a:lnTo>
                  <a:cubicBezTo>
                    <a:pt x="1614170" y="587121"/>
                    <a:pt x="1566799" y="634365"/>
                    <a:pt x="1508379" y="634365"/>
                  </a:cubicBezTo>
                  <a:lnTo>
                    <a:pt x="105791" y="634365"/>
                  </a:lnTo>
                  <a:cubicBezTo>
                    <a:pt x="47371" y="634365"/>
                    <a:pt x="0" y="587121"/>
                    <a:pt x="0" y="528701"/>
                  </a:cubicBezTo>
                  <a:lnTo>
                    <a:pt x="0" y="105791"/>
                  </a:lnTo>
                  <a:cubicBezTo>
                    <a:pt x="0" y="47371"/>
                    <a:pt x="47371" y="0"/>
                    <a:pt x="10579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8" name="Shape 71"/>
            <p:cNvSpPr/>
            <p:nvPr/>
          </p:nvSpPr>
          <p:spPr>
            <a:xfrm>
              <a:off x="892175" y="965327"/>
              <a:ext cx="1614170" cy="634365"/>
            </a:xfrm>
            <a:custGeom>
              <a:avLst/>
              <a:gdLst/>
              <a:ahLst/>
              <a:cxnLst/>
              <a:rect l="0" t="0" r="0" b="0"/>
              <a:pathLst>
                <a:path w="1614170" h="634365">
                  <a:moveTo>
                    <a:pt x="0" y="105791"/>
                  </a:moveTo>
                  <a:cubicBezTo>
                    <a:pt x="0" y="47371"/>
                    <a:pt x="47371" y="0"/>
                    <a:pt x="105791" y="0"/>
                  </a:cubicBezTo>
                  <a:lnTo>
                    <a:pt x="1508379" y="0"/>
                  </a:lnTo>
                  <a:cubicBezTo>
                    <a:pt x="1566799" y="0"/>
                    <a:pt x="1614170" y="47371"/>
                    <a:pt x="1614170" y="105791"/>
                  </a:cubicBezTo>
                  <a:lnTo>
                    <a:pt x="1614170" y="528701"/>
                  </a:lnTo>
                  <a:cubicBezTo>
                    <a:pt x="1614170" y="587121"/>
                    <a:pt x="1566799" y="634365"/>
                    <a:pt x="1508379" y="634365"/>
                  </a:cubicBezTo>
                  <a:lnTo>
                    <a:pt x="105791" y="634365"/>
                  </a:lnTo>
                  <a:cubicBezTo>
                    <a:pt x="47371" y="634365"/>
                    <a:pt x="0" y="587121"/>
                    <a:pt x="0" y="528701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29" name="Rectangle 72"/>
            <p:cNvSpPr/>
            <p:nvPr/>
          </p:nvSpPr>
          <p:spPr>
            <a:xfrm>
              <a:off x="1151255" y="1206652"/>
              <a:ext cx="1194261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Klassenelternbeirat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74"/>
            <p:cNvSpPr/>
            <p:nvPr/>
          </p:nvSpPr>
          <p:spPr>
            <a:xfrm>
              <a:off x="2019554" y="1073302"/>
              <a:ext cx="553755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 spc="47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75"/>
            <p:cNvSpPr/>
            <p:nvPr/>
          </p:nvSpPr>
          <p:spPr>
            <a:xfrm>
              <a:off x="2435606" y="1073302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135"/>
            <p:cNvSpPr/>
            <p:nvPr/>
          </p:nvSpPr>
          <p:spPr>
            <a:xfrm>
              <a:off x="1027049" y="1265383"/>
              <a:ext cx="69396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33" name="Rectangle 1136"/>
            <p:cNvSpPr/>
            <p:nvPr/>
          </p:nvSpPr>
          <p:spPr>
            <a:xfrm>
              <a:off x="1078818" y="1265383"/>
              <a:ext cx="1802251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34" name="Rectangle 77"/>
            <p:cNvSpPr/>
            <p:nvPr/>
          </p:nvSpPr>
          <p:spPr>
            <a:xfrm>
              <a:off x="1180973" y="1394923"/>
              <a:ext cx="518770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800" spc="315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78"/>
            <p:cNvSpPr/>
            <p:nvPr/>
          </p:nvSpPr>
          <p:spPr>
            <a:xfrm>
              <a:off x="1571498" y="1394923"/>
              <a:ext cx="858415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36" name="Rectangle 79"/>
            <p:cNvSpPr/>
            <p:nvPr/>
          </p:nvSpPr>
          <p:spPr>
            <a:xfrm>
              <a:off x="2216150" y="1394923"/>
              <a:ext cx="83519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Shape 80"/>
            <p:cNvSpPr/>
            <p:nvPr/>
          </p:nvSpPr>
          <p:spPr>
            <a:xfrm>
              <a:off x="956945" y="2351786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121158" y="0"/>
                  </a:moveTo>
                  <a:lnTo>
                    <a:pt x="363347" y="0"/>
                  </a:lnTo>
                  <a:lnTo>
                    <a:pt x="363347" y="258826"/>
                  </a:lnTo>
                  <a:lnTo>
                    <a:pt x="484505" y="258826"/>
                  </a:lnTo>
                  <a:lnTo>
                    <a:pt x="242189" y="501015"/>
                  </a:lnTo>
                  <a:lnTo>
                    <a:pt x="0" y="258826"/>
                  </a:lnTo>
                  <a:lnTo>
                    <a:pt x="121158" y="258826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38" name="Shape 81"/>
            <p:cNvSpPr/>
            <p:nvPr/>
          </p:nvSpPr>
          <p:spPr>
            <a:xfrm>
              <a:off x="956945" y="2351786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0" y="258826"/>
                  </a:moveTo>
                  <a:lnTo>
                    <a:pt x="121158" y="258826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258826"/>
                  </a:lnTo>
                  <a:lnTo>
                    <a:pt x="484505" y="258826"/>
                  </a:lnTo>
                  <a:lnTo>
                    <a:pt x="242189" y="50101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39" name="Rectangle 87"/>
            <p:cNvSpPr/>
            <p:nvPr/>
          </p:nvSpPr>
          <p:spPr>
            <a:xfrm>
              <a:off x="1702562" y="3864381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94"/>
            <p:cNvSpPr/>
            <p:nvPr/>
          </p:nvSpPr>
          <p:spPr>
            <a:xfrm>
              <a:off x="1507109" y="4914367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41" name="Picture 132"/>
            <p:cNvPicPr/>
            <p:nvPr/>
          </p:nvPicPr>
          <p:blipFill>
            <a:blip r:embed="rId2"/>
            <a:stretch>
              <a:fillRect/>
            </a:stretch>
          </p:blipFill>
          <p:spPr>
            <a:xfrm rot="10800001" flipV="1">
              <a:off x="275053" y="248444"/>
              <a:ext cx="544792" cy="405130"/>
            </a:xfrm>
            <a:prstGeom prst="rect">
              <a:avLst/>
            </a:prstGeom>
          </p:spPr>
        </p:pic>
        <p:sp>
          <p:nvSpPr>
            <p:cNvPr id="42" name="Shape 182"/>
            <p:cNvSpPr/>
            <p:nvPr/>
          </p:nvSpPr>
          <p:spPr>
            <a:xfrm>
              <a:off x="330200" y="723519"/>
              <a:ext cx="484505" cy="1199515"/>
            </a:xfrm>
            <a:custGeom>
              <a:avLst/>
              <a:gdLst/>
              <a:ahLst/>
              <a:cxnLst/>
              <a:rect l="0" t="0" r="0" b="0"/>
              <a:pathLst>
                <a:path w="484505" h="1199515">
                  <a:moveTo>
                    <a:pt x="121158" y="0"/>
                  </a:moveTo>
                  <a:lnTo>
                    <a:pt x="363347" y="0"/>
                  </a:lnTo>
                  <a:lnTo>
                    <a:pt x="363347" y="957326"/>
                  </a:lnTo>
                  <a:lnTo>
                    <a:pt x="484505" y="957326"/>
                  </a:lnTo>
                  <a:lnTo>
                    <a:pt x="242316" y="1199515"/>
                  </a:lnTo>
                  <a:lnTo>
                    <a:pt x="0" y="957326"/>
                  </a:lnTo>
                  <a:lnTo>
                    <a:pt x="121158" y="957326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 dirty="0"/>
            </a:p>
          </p:txBody>
        </p:sp>
        <p:sp>
          <p:nvSpPr>
            <p:cNvPr id="43" name="Shape 183"/>
            <p:cNvSpPr/>
            <p:nvPr/>
          </p:nvSpPr>
          <p:spPr>
            <a:xfrm>
              <a:off x="330200" y="723519"/>
              <a:ext cx="484505" cy="1199515"/>
            </a:xfrm>
            <a:custGeom>
              <a:avLst/>
              <a:gdLst/>
              <a:ahLst/>
              <a:cxnLst/>
              <a:rect l="0" t="0" r="0" b="0"/>
              <a:pathLst>
                <a:path w="484505" h="1199515">
                  <a:moveTo>
                    <a:pt x="0" y="957326"/>
                  </a:moveTo>
                  <a:lnTo>
                    <a:pt x="121158" y="957326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957326"/>
                  </a:lnTo>
                  <a:lnTo>
                    <a:pt x="484505" y="957326"/>
                  </a:lnTo>
                  <a:lnTo>
                    <a:pt x="242316" y="119951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44" name="Shape 200"/>
            <p:cNvSpPr/>
            <p:nvPr/>
          </p:nvSpPr>
          <p:spPr>
            <a:xfrm>
              <a:off x="1395730" y="719709"/>
              <a:ext cx="484505" cy="333375"/>
            </a:xfrm>
            <a:custGeom>
              <a:avLst/>
              <a:gdLst/>
              <a:ahLst/>
              <a:cxnLst/>
              <a:rect l="0" t="0" r="0" b="0"/>
              <a:pathLst>
                <a:path w="484505" h="333375">
                  <a:moveTo>
                    <a:pt x="121158" y="0"/>
                  </a:moveTo>
                  <a:lnTo>
                    <a:pt x="363347" y="0"/>
                  </a:lnTo>
                  <a:lnTo>
                    <a:pt x="363347" y="166751"/>
                  </a:lnTo>
                  <a:lnTo>
                    <a:pt x="484505" y="166751"/>
                  </a:lnTo>
                  <a:lnTo>
                    <a:pt x="242189" y="333375"/>
                  </a:lnTo>
                  <a:lnTo>
                    <a:pt x="0" y="166751"/>
                  </a:lnTo>
                  <a:lnTo>
                    <a:pt x="121158" y="166751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 dirty="0"/>
            </a:p>
          </p:txBody>
        </p:sp>
        <p:sp>
          <p:nvSpPr>
            <p:cNvPr id="45" name="Shape 201"/>
            <p:cNvSpPr/>
            <p:nvPr/>
          </p:nvSpPr>
          <p:spPr>
            <a:xfrm>
              <a:off x="1395730" y="719709"/>
              <a:ext cx="484505" cy="333375"/>
            </a:xfrm>
            <a:custGeom>
              <a:avLst/>
              <a:gdLst/>
              <a:ahLst/>
              <a:cxnLst/>
              <a:rect l="0" t="0" r="0" b="0"/>
              <a:pathLst>
                <a:path w="484505" h="333375">
                  <a:moveTo>
                    <a:pt x="0" y="166751"/>
                  </a:moveTo>
                  <a:lnTo>
                    <a:pt x="121158" y="166751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166751"/>
                  </a:lnTo>
                  <a:lnTo>
                    <a:pt x="484505" y="166751"/>
                  </a:lnTo>
                  <a:lnTo>
                    <a:pt x="242189" y="33337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157" name="Pfeil: nach unten 156">
            <a:extLst>
              <a:ext uri="{FF2B5EF4-FFF2-40B4-BE49-F238E27FC236}">
                <a16:creationId xmlns:a16="http://schemas.microsoft.com/office/drawing/2014/main" id="{3AAFB370-D5C9-1167-5FDA-F827DDFEB396}"/>
              </a:ext>
            </a:extLst>
          </p:cNvPr>
          <p:cNvSpPr/>
          <p:nvPr/>
        </p:nvSpPr>
        <p:spPr>
          <a:xfrm rot="19215440">
            <a:off x="1416458" y="3207333"/>
            <a:ext cx="419026" cy="220447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6" name="Group 1142"/>
          <p:cNvGrpSpPr/>
          <p:nvPr/>
        </p:nvGrpSpPr>
        <p:grpSpPr>
          <a:xfrm>
            <a:off x="5454527" y="1794400"/>
            <a:ext cx="6841191" cy="5905501"/>
            <a:chOff x="635" y="0"/>
            <a:chExt cx="6294300" cy="5184451"/>
          </a:xfrm>
        </p:grpSpPr>
        <p:sp>
          <p:nvSpPr>
            <p:cNvPr id="47" name="Rectangle 21"/>
            <p:cNvSpPr/>
            <p:nvPr/>
          </p:nvSpPr>
          <p:spPr>
            <a:xfrm>
              <a:off x="1019683" y="356870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48" name="Rectangle 22"/>
            <p:cNvSpPr/>
            <p:nvPr/>
          </p:nvSpPr>
          <p:spPr>
            <a:xfrm>
              <a:off x="1019683" y="643763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49" name="Rectangle 23"/>
            <p:cNvSpPr/>
            <p:nvPr/>
          </p:nvSpPr>
          <p:spPr>
            <a:xfrm>
              <a:off x="1019683" y="928751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0" name="Rectangle 24"/>
            <p:cNvSpPr/>
            <p:nvPr/>
          </p:nvSpPr>
          <p:spPr>
            <a:xfrm>
              <a:off x="1019683" y="1215263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1" name="Rectangle 25"/>
            <p:cNvSpPr/>
            <p:nvPr/>
          </p:nvSpPr>
          <p:spPr>
            <a:xfrm>
              <a:off x="1019683" y="1500251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2" name="Rectangle 26"/>
            <p:cNvSpPr/>
            <p:nvPr/>
          </p:nvSpPr>
          <p:spPr>
            <a:xfrm>
              <a:off x="1019683" y="1785239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3" name="Rectangle 27"/>
            <p:cNvSpPr/>
            <p:nvPr/>
          </p:nvSpPr>
          <p:spPr>
            <a:xfrm>
              <a:off x="1019683" y="2071751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4" name="Rectangle 28"/>
            <p:cNvSpPr/>
            <p:nvPr/>
          </p:nvSpPr>
          <p:spPr>
            <a:xfrm>
              <a:off x="1019683" y="2356993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5" name="Rectangle 29"/>
            <p:cNvSpPr/>
            <p:nvPr/>
          </p:nvSpPr>
          <p:spPr>
            <a:xfrm>
              <a:off x="1019683" y="2643505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6" name="Rectangle 30"/>
            <p:cNvSpPr/>
            <p:nvPr/>
          </p:nvSpPr>
          <p:spPr>
            <a:xfrm>
              <a:off x="1019683" y="2928493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7" name="Rectangle 31"/>
            <p:cNvSpPr/>
            <p:nvPr/>
          </p:nvSpPr>
          <p:spPr>
            <a:xfrm>
              <a:off x="1019683" y="3215005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8" name="Rectangle 32"/>
            <p:cNvSpPr/>
            <p:nvPr/>
          </p:nvSpPr>
          <p:spPr>
            <a:xfrm>
              <a:off x="1019683" y="3499993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59" name="Rectangle 33"/>
            <p:cNvSpPr/>
            <p:nvPr/>
          </p:nvSpPr>
          <p:spPr>
            <a:xfrm>
              <a:off x="1019683" y="3784981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60" name="Rectangle 34"/>
            <p:cNvSpPr/>
            <p:nvPr/>
          </p:nvSpPr>
          <p:spPr>
            <a:xfrm>
              <a:off x="1019683" y="4071874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61" name="Rectangle 35"/>
            <p:cNvSpPr/>
            <p:nvPr/>
          </p:nvSpPr>
          <p:spPr>
            <a:xfrm>
              <a:off x="1019683" y="4356862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62" name="Rectangle 36"/>
            <p:cNvSpPr/>
            <p:nvPr/>
          </p:nvSpPr>
          <p:spPr>
            <a:xfrm>
              <a:off x="1019683" y="4643324"/>
              <a:ext cx="42143" cy="1899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63" name="Shape 47"/>
            <p:cNvSpPr/>
            <p:nvPr/>
          </p:nvSpPr>
          <p:spPr>
            <a:xfrm>
              <a:off x="8890" y="0"/>
              <a:ext cx="2613660" cy="719455"/>
            </a:xfrm>
            <a:custGeom>
              <a:avLst/>
              <a:gdLst/>
              <a:ahLst/>
              <a:cxnLst/>
              <a:rect l="0" t="0" r="0" b="0"/>
              <a:pathLst>
                <a:path w="2159635" h="719455">
                  <a:moveTo>
                    <a:pt x="0" y="120015"/>
                  </a:moveTo>
                  <a:cubicBezTo>
                    <a:pt x="0" y="53721"/>
                    <a:pt x="53721" y="0"/>
                    <a:pt x="119888" y="0"/>
                  </a:cubicBezTo>
                  <a:lnTo>
                    <a:pt x="2039747" y="0"/>
                  </a:lnTo>
                  <a:cubicBezTo>
                    <a:pt x="2105914" y="0"/>
                    <a:pt x="2159635" y="53721"/>
                    <a:pt x="2159635" y="120015"/>
                  </a:cubicBezTo>
                  <a:lnTo>
                    <a:pt x="2159635" y="599567"/>
                  </a:lnTo>
                  <a:cubicBezTo>
                    <a:pt x="2159635" y="665861"/>
                    <a:pt x="2105914" y="719455"/>
                    <a:pt x="2039747" y="719455"/>
                  </a:cubicBezTo>
                  <a:lnTo>
                    <a:pt x="119888" y="719455"/>
                  </a:lnTo>
                  <a:cubicBezTo>
                    <a:pt x="53721" y="719455"/>
                    <a:pt x="0" y="665861"/>
                    <a:pt x="0" y="599567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 dirty="0"/>
            </a:p>
          </p:txBody>
        </p:sp>
        <p:sp>
          <p:nvSpPr>
            <p:cNvPr id="64" name="Rectangle 48"/>
            <p:cNvSpPr/>
            <p:nvPr/>
          </p:nvSpPr>
          <p:spPr>
            <a:xfrm>
              <a:off x="249809" y="267075"/>
              <a:ext cx="795062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Eltern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5" name="Rectangle 49"/>
            <p:cNvSpPr/>
            <p:nvPr/>
          </p:nvSpPr>
          <p:spPr>
            <a:xfrm>
              <a:off x="847471" y="267075"/>
              <a:ext cx="208424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Rectangle 50"/>
            <p:cNvSpPr/>
            <p:nvPr/>
          </p:nvSpPr>
          <p:spPr>
            <a:xfrm>
              <a:off x="1004443" y="267075"/>
              <a:ext cx="208424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7" name="Rectangle 51"/>
            <p:cNvSpPr/>
            <p:nvPr/>
          </p:nvSpPr>
          <p:spPr>
            <a:xfrm>
              <a:off x="1467730" y="177415"/>
              <a:ext cx="623917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spc="78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2000" spc="77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2000" spc="78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8" name="Rectangle 52"/>
            <p:cNvSpPr/>
            <p:nvPr/>
          </p:nvSpPr>
          <p:spPr>
            <a:xfrm>
              <a:off x="1533272" y="248515"/>
              <a:ext cx="787585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SchulB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9" name="Rectangle 53"/>
            <p:cNvSpPr/>
            <p:nvPr/>
          </p:nvSpPr>
          <p:spPr>
            <a:xfrm>
              <a:off x="2016379" y="408000"/>
              <a:ext cx="62328" cy="11046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6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Rectangle 54"/>
            <p:cNvSpPr/>
            <p:nvPr/>
          </p:nvSpPr>
          <p:spPr>
            <a:xfrm>
              <a:off x="905383" y="570230"/>
              <a:ext cx="42143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1" name="Shape 97"/>
            <p:cNvSpPr/>
            <p:nvPr/>
          </p:nvSpPr>
          <p:spPr>
            <a:xfrm>
              <a:off x="1270" y="1862963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386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lnTo>
                    <a:pt x="0" y="90043"/>
                  </a:lnTo>
                  <a:cubicBezTo>
                    <a:pt x="0" y="40386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 dirty="0"/>
            </a:p>
          </p:txBody>
        </p:sp>
        <p:sp>
          <p:nvSpPr>
            <p:cNvPr id="72" name="Shape 98"/>
            <p:cNvSpPr/>
            <p:nvPr/>
          </p:nvSpPr>
          <p:spPr>
            <a:xfrm>
              <a:off x="1270" y="1862963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90043"/>
                  </a:moveTo>
                  <a:cubicBezTo>
                    <a:pt x="0" y="40386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386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73" name="Rectangle 99"/>
            <p:cNvSpPr/>
            <p:nvPr/>
          </p:nvSpPr>
          <p:spPr>
            <a:xfrm>
              <a:off x="590828" y="1939651"/>
              <a:ext cx="2215003" cy="25663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Erzieher</a:t>
              </a:r>
              <a:r>
                <a:rPr lang="de-DE" sz="16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oder </a:t>
              </a:r>
              <a:br>
                <a:rPr lang="de-DE" sz="16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de-DE" sz="16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Erzieherin 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74" name="Rectangle 102"/>
            <p:cNvSpPr/>
            <p:nvPr/>
          </p:nvSpPr>
          <p:spPr>
            <a:xfrm>
              <a:off x="2028571" y="2061711"/>
              <a:ext cx="114683" cy="20326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75" name="Shape 103"/>
            <p:cNvSpPr/>
            <p:nvPr/>
          </p:nvSpPr>
          <p:spPr>
            <a:xfrm>
              <a:off x="635" y="2798318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386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lnTo>
                    <a:pt x="0" y="90043"/>
                  </a:lnTo>
                  <a:cubicBezTo>
                    <a:pt x="0" y="40386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76" name="Shape 104"/>
            <p:cNvSpPr/>
            <p:nvPr/>
          </p:nvSpPr>
          <p:spPr>
            <a:xfrm>
              <a:off x="635" y="2798318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90043"/>
                  </a:moveTo>
                  <a:cubicBezTo>
                    <a:pt x="0" y="40386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386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77" name="Rectangle 105"/>
            <p:cNvSpPr/>
            <p:nvPr/>
          </p:nvSpPr>
          <p:spPr>
            <a:xfrm>
              <a:off x="525564" y="2981812"/>
              <a:ext cx="1332192" cy="23045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SchulB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-Leitung</a:t>
              </a:r>
              <a:r>
                <a:rPr lang="de-DE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8" name="Rectangle 106"/>
            <p:cNvSpPr/>
            <p:nvPr/>
          </p:nvSpPr>
          <p:spPr>
            <a:xfrm>
              <a:off x="1943227" y="2992654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9" name="Shape 107"/>
            <p:cNvSpPr/>
            <p:nvPr/>
          </p:nvSpPr>
          <p:spPr>
            <a:xfrm>
              <a:off x="897255" y="2401443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121158" y="0"/>
                  </a:moveTo>
                  <a:lnTo>
                    <a:pt x="363347" y="0"/>
                  </a:lnTo>
                  <a:lnTo>
                    <a:pt x="363347" y="258826"/>
                  </a:lnTo>
                  <a:lnTo>
                    <a:pt x="484505" y="258826"/>
                  </a:lnTo>
                  <a:lnTo>
                    <a:pt x="242189" y="501015"/>
                  </a:lnTo>
                  <a:lnTo>
                    <a:pt x="0" y="258826"/>
                  </a:lnTo>
                  <a:lnTo>
                    <a:pt x="121158" y="258826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80" name="Shape 108"/>
            <p:cNvSpPr/>
            <p:nvPr/>
          </p:nvSpPr>
          <p:spPr>
            <a:xfrm>
              <a:off x="897255" y="2401443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0" y="258826"/>
                  </a:moveTo>
                  <a:lnTo>
                    <a:pt x="121158" y="258826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258826"/>
                  </a:lnTo>
                  <a:lnTo>
                    <a:pt x="484505" y="258826"/>
                  </a:lnTo>
                  <a:lnTo>
                    <a:pt x="242189" y="50101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81" name="Rectangle 114"/>
            <p:cNvSpPr/>
            <p:nvPr/>
          </p:nvSpPr>
          <p:spPr>
            <a:xfrm>
              <a:off x="1642999" y="3916579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2" name="Rectangle 120"/>
            <p:cNvSpPr/>
            <p:nvPr/>
          </p:nvSpPr>
          <p:spPr>
            <a:xfrm>
              <a:off x="1653667" y="4766920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3" name="Rectangle 121"/>
            <p:cNvSpPr/>
            <p:nvPr/>
          </p:nvSpPr>
          <p:spPr>
            <a:xfrm>
              <a:off x="610997" y="4963516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4" name="Rectangle 124"/>
            <p:cNvSpPr/>
            <p:nvPr/>
          </p:nvSpPr>
          <p:spPr>
            <a:xfrm>
              <a:off x="1126363" y="4963516"/>
              <a:ext cx="84928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85" name="Rectangle 126"/>
            <p:cNvSpPr/>
            <p:nvPr/>
          </p:nvSpPr>
          <p:spPr>
            <a:xfrm>
              <a:off x="1551559" y="4963516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86" name="Picture 130"/>
            <p:cNvPicPr/>
            <p:nvPr/>
          </p:nvPicPr>
          <p:blipFill>
            <a:blip r:embed="rId3"/>
            <a:stretch>
              <a:fillRect/>
            </a:stretch>
          </p:blipFill>
          <p:spPr>
            <a:xfrm rot="-10799999" flipV="1">
              <a:off x="898525" y="136525"/>
              <a:ext cx="544830" cy="405130"/>
            </a:xfrm>
            <a:prstGeom prst="rect">
              <a:avLst/>
            </a:prstGeom>
          </p:spPr>
        </p:pic>
        <p:sp>
          <p:nvSpPr>
            <p:cNvPr id="87" name="Shape 133"/>
            <p:cNvSpPr/>
            <p:nvPr/>
          </p:nvSpPr>
          <p:spPr>
            <a:xfrm>
              <a:off x="2910205" y="1861566"/>
              <a:ext cx="2159636" cy="539750"/>
            </a:xfrm>
            <a:custGeom>
              <a:avLst/>
              <a:gdLst/>
              <a:ahLst/>
              <a:cxnLst/>
              <a:rect l="0" t="0" r="0" b="0"/>
              <a:pathLst>
                <a:path w="2159636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6" y="40386"/>
                    <a:pt x="2159636" y="90043"/>
                  </a:cubicBezTo>
                  <a:lnTo>
                    <a:pt x="2159636" y="449834"/>
                  </a:lnTo>
                  <a:cubicBezTo>
                    <a:pt x="2159636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60" y="539750"/>
                    <a:pt x="0" y="499491"/>
                    <a:pt x="0" y="449834"/>
                  </a:cubicBezTo>
                  <a:lnTo>
                    <a:pt x="0" y="90043"/>
                  </a:lnTo>
                  <a:cubicBezTo>
                    <a:pt x="0" y="40386"/>
                    <a:pt x="40260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88" name="Shape 134"/>
            <p:cNvSpPr/>
            <p:nvPr/>
          </p:nvSpPr>
          <p:spPr>
            <a:xfrm>
              <a:off x="2910205" y="1861566"/>
              <a:ext cx="2159636" cy="539750"/>
            </a:xfrm>
            <a:custGeom>
              <a:avLst/>
              <a:gdLst/>
              <a:ahLst/>
              <a:cxnLst/>
              <a:rect l="0" t="0" r="0" b="0"/>
              <a:pathLst>
                <a:path w="2159636" h="539750">
                  <a:moveTo>
                    <a:pt x="0" y="90043"/>
                  </a:moveTo>
                  <a:cubicBezTo>
                    <a:pt x="0" y="40386"/>
                    <a:pt x="40260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6" y="40386"/>
                    <a:pt x="2159636" y="90043"/>
                  </a:cubicBezTo>
                  <a:lnTo>
                    <a:pt x="2159636" y="449834"/>
                  </a:lnTo>
                  <a:cubicBezTo>
                    <a:pt x="2159636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60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89" name="Rectangle 135"/>
            <p:cNvSpPr/>
            <p:nvPr/>
          </p:nvSpPr>
          <p:spPr>
            <a:xfrm>
              <a:off x="3109999" y="1940853"/>
              <a:ext cx="2403575" cy="2664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Klassenlehrkraft</a:t>
              </a: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oder</a:t>
              </a:r>
              <a:b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de-DE" sz="16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Erzieher oder Erzieherin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0" name="Rectangle 136"/>
            <p:cNvSpPr/>
            <p:nvPr/>
          </p:nvSpPr>
          <p:spPr>
            <a:xfrm>
              <a:off x="3467608" y="2055615"/>
              <a:ext cx="229367" cy="20326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91" name="Rectangle 137"/>
            <p:cNvSpPr/>
            <p:nvPr/>
          </p:nvSpPr>
          <p:spPr>
            <a:xfrm>
              <a:off x="3638296" y="2055615"/>
              <a:ext cx="114683" cy="20326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92" name="Rectangle 139"/>
            <p:cNvSpPr/>
            <p:nvPr/>
          </p:nvSpPr>
          <p:spPr>
            <a:xfrm>
              <a:off x="4906518" y="2055615"/>
              <a:ext cx="114683" cy="20326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93" name="Shape 140"/>
            <p:cNvSpPr/>
            <p:nvPr/>
          </p:nvSpPr>
          <p:spPr>
            <a:xfrm>
              <a:off x="3808095" y="1538478"/>
              <a:ext cx="484505" cy="457835"/>
            </a:xfrm>
            <a:custGeom>
              <a:avLst/>
              <a:gdLst/>
              <a:ahLst/>
              <a:cxnLst/>
              <a:rect l="0" t="0" r="0" b="0"/>
              <a:pathLst>
                <a:path w="484505" h="457835">
                  <a:moveTo>
                    <a:pt x="121159" y="0"/>
                  </a:moveTo>
                  <a:lnTo>
                    <a:pt x="363347" y="0"/>
                  </a:lnTo>
                  <a:lnTo>
                    <a:pt x="363347" y="228981"/>
                  </a:lnTo>
                  <a:lnTo>
                    <a:pt x="484505" y="228981"/>
                  </a:lnTo>
                  <a:lnTo>
                    <a:pt x="242316" y="457835"/>
                  </a:lnTo>
                  <a:lnTo>
                    <a:pt x="0" y="228981"/>
                  </a:lnTo>
                  <a:lnTo>
                    <a:pt x="121159" y="228981"/>
                  </a:lnTo>
                  <a:lnTo>
                    <a:pt x="12115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94" name="Shape 141"/>
            <p:cNvSpPr/>
            <p:nvPr/>
          </p:nvSpPr>
          <p:spPr>
            <a:xfrm>
              <a:off x="3808095" y="1538478"/>
              <a:ext cx="484505" cy="457835"/>
            </a:xfrm>
            <a:custGeom>
              <a:avLst/>
              <a:gdLst/>
              <a:ahLst/>
              <a:cxnLst/>
              <a:rect l="0" t="0" r="0" b="0"/>
              <a:pathLst>
                <a:path w="484505" h="457835">
                  <a:moveTo>
                    <a:pt x="0" y="228981"/>
                  </a:moveTo>
                  <a:lnTo>
                    <a:pt x="121159" y="228981"/>
                  </a:lnTo>
                  <a:lnTo>
                    <a:pt x="121159" y="0"/>
                  </a:lnTo>
                  <a:lnTo>
                    <a:pt x="363347" y="0"/>
                  </a:lnTo>
                  <a:lnTo>
                    <a:pt x="363347" y="228981"/>
                  </a:lnTo>
                  <a:lnTo>
                    <a:pt x="484505" y="228981"/>
                  </a:lnTo>
                  <a:lnTo>
                    <a:pt x="242316" y="45783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95" name="Shape 142"/>
            <p:cNvSpPr/>
            <p:nvPr/>
          </p:nvSpPr>
          <p:spPr>
            <a:xfrm>
              <a:off x="2909570" y="2797429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707"/>
                  </a:lnTo>
                  <a:cubicBezTo>
                    <a:pt x="2159635" y="499364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364"/>
                    <a:pt x="0" y="449707"/>
                  </a:cubicBezTo>
                  <a:lnTo>
                    <a:pt x="0" y="89916"/>
                  </a:lnTo>
                  <a:cubicBezTo>
                    <a:pt x="0" y="40259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96" name="Shape 143"/>
            <p:cNvSpPr/>
            <p:nvPr/>
          </p:nvSpPr>
          <p:spPr>
            <a:xfrm>
              <a:off x="2909570" y="2797429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89916"/>
                  </a:moveTo>
                  <a:cubicBezTo>
                    <a:pt x="0" y="40259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259"/>
                    <a:pt x="2159635" y="89916"/>
                  </a:cubicBezTo>
                  <a:lnTo>
                    <a:pt x="2159635" y="449707"/>
                  </a:lnTo>
                  <a:cubicBezTo>
                    <a:pt x="2159635" y="499364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364"/>
                    <a:pt x="0" y="449707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97" name="Rectangle 144"/>
            <p:cNvSpPr/>
            <p:nvPr/>
          </p:nvSpPr>
          <p:spPr>
            <a:xfrm>
              <a:off x="3080512" y="2842544"/>
              <a:ext cx="1973872" cy="2346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Schulleitung oder </a:t>
              </a:r>
              <a:br>
                <a:rPr lang="de-DE" sz="16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de-DE" sz="1600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SchulB</a:t>
              </a: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-Leitung 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98" name="Shape 148"/>
            <p:cNvSpPr/>
            <p:nvPr/>
          </p:nvSpPr>
          <p:spPr>
            <a:xfrm>
              <a:off x="3806190" y="2400554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121158" y="0"/>
                  </a:moveTo>
                  <a:lnTo>
                    <a:pt x="363347" y="0"/>
                  </a:lnTo>
                  <a:lnTo>
                    <a:pt x="363347" y="258699"/>
                  </a:lnTo>
                  <a:lnTo>
                    <a:pt x="484505" y="258699"/>
                  </a:lnTo>
                  <a:lnTo>
                    <a:pt x="242188" y="501015"/>
                  </a:lnTo>
                  <a:lnTo>
                    <a:pt x="0" y="258699"/>
                  </a:lnTo>
                  <a:lnTo>
                    <a:pt x="121158" y="258699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99" name="Shape 149"/>
            <p:cNvSpPr/>
            <p:nvPr/>
          </p:nvSpPr>
          <p:spPr>
            <a:xfrm>
              <a:off x="3806190" y="2400554"/>
              <a:ext cx="484505" cy="501015"/>
            </a:xfrm>
            <a:custGeom>
              <a:avLst/>
              <a:gdLst/>
              <a:ahLst/>
              <a:cxnLst/>
              <a:rect l="0" t="0" r="0" b="0"/>
              <a:pathLst>
                <a:path w="484505" h="501015">
                  <a:moveTo>
                    <a:pt x="0" y="258699"/>
                  </a:moveTo>
                  <a:lnTo>
                    <a:pt x="121158" y="258699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258699"/>
                  </a:lnTo>
                  <a:lnTo>
                    <a:pt x="484505" y="258699"/>
                  </a:lnTo>
                  <a:lnTo>
                    <a:pt x="242188" y="50101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00" name="Rectangle 154"/>
            <p:cNvSpPr/>
            <p:nvPr/>
          </p:nvSpPr>
          <p:spPr>
            <a:xfrm>
              <a:off x="4211320" y="3818421"/>
              <a:ext cx="124905" cy="2213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1" name="Rectangle 157"/>
            <p:cNvSpPr/>
            <p:nvPr/>
          </p:nvSpPr>
          <p:spPr>
            <a:xfrm>
              <a:off x="4459732" y="4015639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2" name="Rectangle 164"/>
            <p:cNvSpPr/>
            <p:nvPr/>
          </p:nvSpPr>
          <p:spPr>
            <a:xfrm>
              <a:off x="3597148" y="4856836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3" name="Rectangle 168"/>
            <p:cNvSpPr/>
            <p:nvPr/>
          </p:nvSpPr>
          <p:spPr>
            <a:xfrm>
              <a:off x="4900422" y="4856836"/>
              <a:ext cx="124656" cy="2209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4" name="Shape 172"/>
            <p:cNvSpPr/>
            <p:nvPr/>
          </p:nvSpPr>
          <p:spPr>
            <a:xfrm>
              <a:off x="2908935" y="635"/>
              <a:ext cx="2159635" cy="719455"/>
            </a:xfrm>
            <a:custGeom>
              <a:avLst/>
              <a:gdLst/>
              <a:ahLst/>
              <a:cxnLst/>
              <a:rect l="0" t="0" r="0" b="0"/>
              <a:pathLst>
                <a:path w="2159635" h="719455">
                  <a:moveTo>
                    <a:pt x="0" y="120015"/>
                  </a:moveTo>
                  <a:cubicBezTo>
                    <a:pt x="0" y="53721"/>
                    <a:pt x="53721" y="0"/>
                    <a:pt x="119888" y="0"/>
                  </a:cubicBezTo>
                  <a:lnTo>
                    <a:pt x="2039747" y="0"/>
                  </a:lnTo>
                  <a:cubicBezTo>
                    <a:pt x="2105914" y="0"/>
                    <a:pt x="2159635" y="53721"/>
                    <a:pt x="2159635" y="120015"/>
                  </a:cubicBezTo>
                  <a:lnTo>
                    <a:pt x="2159635" y="599567"/>
                  </a:lnTo>
                  <a:cubicBezTo>
                    <a:pt x="2159635" y="665861"/>
                    <a:pt x="2105914" y="719455"/>
                    <a:pt x="2039747" y="719455"/>
                  </a:cubicBezTo>
                  <a:lnTo>
                    <a:pt x="119888" y="719455"/>
                  </a:lnTo>
                  <a:cubicBezTo>
                    <a:pt x="53721" y="719455"/>
                    <a:pt x="0" y="665861"/>
                    <a:pt x="0" y="599567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05" name="Rectangle 173"/>
            <p:cNvSpPr/>
            <p:nvPr/>
          </p:nvSpPr>
          <p:spPr>
            <a:xfrm>
              <a:off x="3080512" y="267075"/>
              <a:ext cx="795062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Eltern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6" name="Rectangle 174"/>
            <p:cNvSpPr/>
            <p:nvPr/>
          </p:nvSpPr>
          <p:spPr>
            <a:xfrm>
              <a:off x="3677920" y="267075"/>
              <a:ext cx="832341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spc="78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2000" spc="77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2000" spc="78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7" name="Rectangle 175"/>
            <p:cNvSpPr/>
            <p:nvPr/>
          </p:nvSpPr>
          <p:spPr>
            <a:xfrm>
              <a:off x="4302760" y="267075"/>
              <a:ext cx="793029" cy="3694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Eltern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8" name="Rectangle 176"/>
            <p:cNvSpPr/>
            <p:nvPr/>
          </p:nvSpPr>
          <p:spPr>
            <a:xfrm>
              <a:off x="4898898" y="408000"/>
              <a:ext cx="62328" cy="11046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6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9" name="Rectangle 177"/>
            <p:cNvSpPr/>
            <p:nvPr/>
          </p:nvSpPr>
          <p:spPr>
            <a:xfrm>
              <a:off x="3805936" y="570230"/>
              <a:ext cx="42144" cy="18993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10" name="Picture 179"/>
            <p:cNvPicPr/>
            <p:nvPr/>
          </p:nvPicPr>
          <p:blipFill>
            <a:blip r:embed="rId3"/>
            <a:stretch>
              <a:fillRect/>
            </a:stretch>
          </p:blipFill>
          <p:spPr>
            <a:xfrm rot="-10799999" flipV="1">
              <a:off x="3700780" y="137160"/>
              <a:ext cx="544830" cy="405130"/>
            </a:xfrm>
            <a:prstGeom prst="rect">
              <a:avLst/>
            </a:prstGeom>
          </p:spPr>
        </p:pic>
        <p:sp>
          <p:nvSpPr>
            <p:cNvPr id="111" name="Shape 180"/>
            <p:cNvSpPr/>
            <p:nvPr/>
          </p:nvSpPr>
          <p:spPr>
            <a:xfrm>
              <a:off x="433705" y="715264"/>
              <a:ext cx="484505" cy="1276985"/>
            </a:xfrm>
            <a:custGeom>
              <a:avLst/>
              <a:gdLst/>
              <a:ahLst/>
              <a:cxnLst/>
              <a:rect l="0" t="0" r="0" b="0"/>
              <a:pathLst>
                <a:path w="484505" h="1276985">
                  <a:moveTo>
                    <a:pt x="121158" y="0"/>
                  </a:moveTo>
                  <a:lnTo>
                    <a:pt x="363347" y="0"/>
                  </a:lnTo>
                  <a:lnTo>
                    <a:pt x="363347" y="1034796"/>
                  </a:lnTo>
                  <a:lnTo>
                    <a:pt x="484505" y="1034796"/>
                  </a:lnTo>
                  <a:lnTo>
                    <a:pt x="242189" y="1276985"/>
                  </a:lnTo>
                  <a:lnTo>
                    <a:pt x="0" y="1034796"/>
                  </a:lnTo>
                  <a:lnTo>
                    <a:pt x="121158" y="1034796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 dirty="0"/>
            </a:p>
          </p:txBody>
        </p:sp>
        <p:sp>
          <p:nvSpPr>
            <p:cNvPr id="112" name="Shape 181"/>
            <p:cNvSpPr/>
            <p:nvPr/>
          </p:nvSpPr>
          <p:spPr>
            <a:xfrm>
              <a:off x="433705" y="715264"/>
              <a:ext cx="484505" cy="1276985"/>
            </a:xfrm>
            <a:custGeom>
              <a:avLst/>
              <a:gdLst/>
              <a:ahLst/>
              <a:cxnLst/>
              <a:rect l="0" t="0" r="0" b="0"/>
              <a:pathLst>
                <a:path w="484505" h="1276985">
                  <a:moveTo>
                    <a:pt x="0" y="1034796"/>
                  </a:moveTo>
                  <a:lnTo>
                    <a:pt x="121158" y="1034796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1034796"/>
                  </a:lnTo>
                  <a:lnTo>
                    <a:pt x="484505" y="1034796"/>
                  </a:lnTo>
                  <a:lnTo>
                    <a:pt x="242189" y="127698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3" name="Shape 184"/>
            <p:cNvSpPr/>
            <p:nvPr/>
          </p:nvSpPr>
          <p:spPr>
            <a:xfrm>
              <a:off x="2954020" y="1001522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89916" y="0"/>
                  </a:moveTo>
                  <a:lnTo>
                    <a:pt x="2069719" y="0"/>
                  </a:lnTo>
                  <a:cubicBezTo>
                    <a:pt x="2119376" y="0"/>
                    <a:pt x="2159635" y="40259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lnTo>
                    <a:pt x="0" y="90043"/>
                  </a:lnTo>
                  <a:cubicBezTo>
                    <a:pt x="0" y="40259"/>
                    <a:pt x="40259" y="0"/>
                    <a:pt x="8991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5E0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4" name="Shape 185"/>
            <p:cNvSpPr/>
            <p:nvPr/>
          </p:nvSpPr>
          <p:spPr>
            <a:xfrm>
              <a:off x="2954020" y="1001522"/>
              <a:ext cx="2159635" cy="539750"/>
            </a:xfrm>
            <a:custGeom>
              <a:avLst/>
              <a:gdLst/>
              <a:ahLst/>
              <a:cxnLst/>
              <a:rect l="0" t="0" r="0" b="0"/>
              <a:pathLst>
                <a:path w="2159635" h="539750">
                  <a:moveTo>
                    <a:pt x="0" y="90043"/>
                  </a:moveTo>
                  <a:cubicBezTo>
                    <a:pt x="0" y="40259"/>
                    <a:pt x="40259" y="0"/>
                    <a:pt x="89916" y="0"/>
                  </a:cubicBezTo>
                  <a:lnTo>
                    <a:pt x="2069719" y="0"/>
                  </a:lnTo>
                  <a:cubicBezTo>
                    <a:pt x="2119376" y="0"/>
                    <a:pt x="2159635" y="40259"/>
                    <a:pt x="2159635" y="90043"/>
                  </a:cubicBezTo>
                  <a:lnTo>
                    <a:pt x="2159635" y="449834"/>
                  </a:lnTo>
                  <a:cubicBezTo>
                    <a:pt x="2159635" y="499491"/>
                    <a:pt x="2119376" y="539750"/>
                    <a:pt x="2069719" y="539750"/>
                  </a:cubicBezTo>
                  <a:lnTo>
                    <a:pt x="89916" y="539750"/>
                  </a:lnTo>
                  <a:cubicBezTo>
                    <a:pt x="40259" y="539750"/>
                    <a:pt x="0" y="499491"/>
                    <a:pt x="0" y="449834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5" name="Rectangle 186"/>
            <p:cNvSpPr/>
            <p:nvPr/>
          </p:nvSpPr>
          <p:spPr>
            <a:xfrm>
              <a:off x="3212420" y="1196031"/>
              <a:ext cx="1503603" cy="2089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Klassenelternbeirat</a:t>
              </a: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116" name="Shape 188"/>
            <p:cNvSpPr/>
            <p:nvPr/>
          </p:nvSpPr>
          <p:spPr>
            <a:xfrm>
              <a:off x="3808095" y="719074"/>
              <a:ext cx="484505" cy="415290"/>
            </a:xfrm>
            <a:custGeom>
              <a:avLst/>
              <a:gdLst/>
              <a:ahLst/>
              <a:cxnLst/>
              <a:rect l="0" t="0" r="0" b="0"/>
              <a:pathLst>
                <a:path w="484505" h="415290">
                  <a:moveTo>
                    <a:pt x="121159" y="0"/>
                  </a:moveTo>
                  <a:lnTo>
                    <a:pt x="363347" y="0"/>
                  </a:lnTo>
                  <a:lnTo>
                    <a:pt x="363347" y="207645"/>
                  </a:lnTo>
                  <a:lnTo>
                    <a:pt x="484505" y="207645"/>
                  </a:lnTo>
                  <a:lnTo>
                    <a:pt x="242316" y="415290"/>
                  </a:lnTo>
                  <a:lnTo>
                    <a:pt x="0" y="207645"/>
                  </a:lnTo>
                  <a:lnTo>
                    <a:pt x="121159" y="207645"/>
                  </a:lnTo>
                  <a:lnTo>
                    <a:pt x="12115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7" name="Shape 189"/>
            <p:cNvSpPr/>
            <p:nvPr/>
          </p:nvSpPr>
          <p:spPr>
            <a:xfrm>
              <a:off x="3808095" y="719074"/>
              <a:ext cx="484505" cy="415290"/>
            </a:xfrm>
            <a:custGeom>
              <a:avLst/>
              <a:gdLst/>
              <a:ahLst/>
              <a:cxnLst/>
              <a:rect l="0" t="0" r="0" b="0"/>
              <a:pathLst>
                <a:path w="484505" h="415290">
                  <a:moveTo>
                    <a:pt x="0" y="207645"/>
                  </a:moveTo>
                  <a:lnTo>
                    <a:pt x="121159" y="207645"/>
                  </a:lnTo>
                  <a:lnTo>
                    <a:pt x="121159" y="0"/>
                  </a:lnTo>
                  <a:lnTo>
                    <a:pt x="363347" y="0"/>
                  </a:lnTo>
                  <a:lnTo>
                    <a:pt x="363347" y="207645"/>
                  </a:lnTo>
                  <a:lnTo>
                    <a:pt x="484505" y="207645"/>
                  </a:lnTo>
                  <a:lnTo>
                    <a:pt x="242316" y="415290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8" name="Shape 190"/>
            <p:cNvSpPr/>
            <p:nvPr/>
          </p:nvSpPr>
          <p:spPr>
            <a:xfrm>
              <a:off x="4815205" y="541401"/>
              <a:ext cx="1244600" cy="803910"/>
            </a:xfrm>
            <a:custGeom>
              <a:avLst/>
              <a:gdLst/>
              <a:ahLst/>
              <a:cxnLst/>
              <a:rect l="0" t="0" r="0" b="0"/>
              <a:pathLst>
                <a:path w="1244600" h="803910">
                  <a:moveTo>
                    <a:pt x="133986" y="0"/>
                  </a:moveTo>
                  <a:lnTo>
                    <a:pt x="1110615" y="0"/>
                  </a:lnTo>
                  <a:cubicBezTo>
                    <a:pt x="1184656" y="0"/>
                    <a:pt x="1244600" y="59944"/>
                    <a:pt x="1244600" y="133985"/>
                  </a:cubicBezTo>
                  <a:lnTo>
                    <a:pt x="1244600" y="669925"/>
                  </a:lnTo>
                  <a:cubicBezTo>
                    <a:pt x="1244600" y="743966"/>
                    <a:pt x="1184656" y="803910"/>
                    <a:pt x="1110615" y="803910"/>
                  </a:cubicBezTo>
                  <a:lnTo>
                    <a:pt x="133986" y="803910"/>
                  </a:lnTo>
                  <a:cubicBezTo>
                    <a:pt x="59944" y="803910"/>
                    <a:pt x="0" y="743966"/>
                    <a:pt x="0" y="669925"/>
                  </a:cubicBezTo>
                  <a:lnTo>
                    <a:pt x="0" y="133985"/>
                  </a:lnTo>
                  <a:cubicBezTo>
                    <a:pt x="0" y="59944"/>
                    <a:pt x="59944" y="0"/>
                    <a:pt x="133986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19" name="Shape 191"/>
            <p:cNvSpPr/>
            <p:nvPr/>
          </p:nvSpPr>
          <p:spPr>
            <a:xfrm>
              <a:off x="4815205" y="541401"/>
              <a:ext cx="1244600" cy="803910"/>
            </a:xfrm>
            <a:custGeom>
              <a:avLst/>
              <a:gdLst/>
              <a:ahLst/>
              <a:cxnLst/>
              <a:rect l="0" t="0" r="0" b="0"/>
              <a:pathLst>
                <a:path w="1244600" h="803910">
                  <a:moveTo>
                    <a:pt x="0" y="133985"/>
                  </a:moveTo>
                  <a:cubicBezTo>
                    <a:pt x="0" y="59944"/>
                    <a:pt x="59944" y="0"/>
                    <a:pt x="133986" y="0"/>
                  </a:cubicBezTo>
                  <a:lnTo>
                    <a:pt x="1110615" y="0"/>
                  </a:lnTo>
                  <a:cubicBezTo>
                    <a:pt x="1184656" y="0"/>
                    <a:pt x="1244600" y="59944"/>
                    <a:pt x="1244600" y="133985"/>
                  </a:cubicBezTo>
                  <a:lnTo>
                    <a:pt x="1244600" y="669925"/>
                  </a:lnTo>
                  <a:cubicBezTo>
                    <a:pt x="1244600" y="743966"/>
                    <a:pt x="1184656" y="803910"/>
                    <a:pt x="1110615" y="803910"/>
                  </a:cubicBezTo>
                  <a:lnTo>
                    <a:pt x="133986" y="803910"/>
                  </a:lnTo>
                  <a:cubicBezTo>
                    <a:pt x="59944" y="803910"/>
                    <a:pt x="0" y="743966"/>
                    <a:pt x="0" y="669925"/>
                  </a:cubicBez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20" name="Rectangle 1137"/>
            <p:cNvSpPr/>
            <p:nvPr/>
          </p:nvSpPr>
          <p:spPr>
            <a:xfrm>
              <a:off x="5081778" y="643496"/>
              <a:ext cx="947687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000" u="sng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Bitte</a:t>
              </a:r>
              <a:r>
                <a:rPr lang="de-DE" sz="1000" u="sng" spc="345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u="sng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beachten:</a:t>
              </a:r>
              <a:endParaRPr lang="de-D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1" name="Rectangle 193"/>
            <p:cNvSpPr/>
            <p:nvPr/>
          </p:nvSpPr>
          <p:spPr>
            <a:xfrm>
              <a:off x="5796534" y="643496"/>
              <a:ext cx="93491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9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2" name="Rectangle 195"/>
            <p:cNvSpPr/>
            <p:nvPr/>
          </p:nvSpPr>
          <p:spPr>
            <a:xfrm>
              <a:off x="4978146" y="791324"/>
              <a:ext cx="1316789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Ist</a:t>
              </a:r>
              <a:r>
                <a:rPr lang="de-DE" sz="1000" spc="3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es</a:t>
              </a:r>
              <a:r>
                <a:rPr lang="de-DE" sz="1000" spc="35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ein</a:t>
              </a:r>
              <a:r>
                <a:rPr lang="de-DE" sz="1000" spc="34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Problem</a:t>
              </a:r>
              <a:r>
                <a:rPr lang="de-DE" sz="9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,</a:t>
              </a:r>
              <a:r>
                <a:rPr lang="de-DE" sz="900" spc="34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3" name="Rectangle 196"/>
            <p:cNvSpPr/>
            <p:nvPr/>
          </p:nvSpPr>
          <p:spPr>
            <a:xfrm>
              <a:off x="4990723" y="939352"/>
              <a:ext cx="315370" cy="11996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000" spc="-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das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4" name="Rectangle 197"/>
            <p:cNvSpPr/>
            <p:nvPr/>
          </p:nvSpPr>
          <p:spPr>
            <a:xfrm>
              <a:off x="5116830" y="939152"/>
              <a:ext cx="1094233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000" spc="35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den</a:t>
              </a:r>
              <a:r>
                <a:rPr lang="de-DE" sz="1000" spc="34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Ursprung</a:t>
              </a:r>
              <a:r>
                <a:rPr lang="de-DE" sz="1000" spc="34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5" name="Rectangle 198"/>
            <p:cNvSpPr/>
            <p:nvPr/>
          </p:nvSpPr>
          <p:spPr>
            <a:xfrm>
              <a:off x="4964430" y="1085456"/>
              <a:ext cx="1258869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</a:t>
              </a:r>
              <a:r>
                <a:rPr lang="de-DE" sz="1000" spc="34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der</a:t>
              </a:r>
              <a:r>
                <a:rPr lang="de-DE" sz="1000" spc="3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Schule</a:t>
              </a:r>
              <a:r>
                <a:rPr lang="de-DE" sz="1000" spc="355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de-DE" sz="1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hat</a:t>
              </a:r>
              <a:r>
                <a:rPr lang="de-DE" sz="9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?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6" name="Rectangle 199"/>
            <p:cNvSpPr/>
            <p:nvPr/>
          </p:nvSpPr>
          <p:spPr>
            <a:xfrm>
              <a:off x="5912358" y="1085456"/>
              <a:ext cx="93491" cy="1657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9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7" name="Shape 202"/>
            <p:cNvSpPr/>
            <p:nvPr/>
          </p:nvSpPr>
          <p:spPr>
            <a:xfrm>
              <a:off x="1514475" y="1587119"/>
              <a:ext cx="484505" cy="369570"/>
            </a:xfrm>
            <a:custGeom>
              <a:avLst/>
              <a:gdLst/>
              <a:ahLst/>
              <a:cxnLst/>
              <a:rect l="0" t="0" r="0" b="0"/>
              <a:pathLst>
                <a:path w="484505" h="369570">
                  <a:moveTo>
                    <a:pt x="121158" y="0"/>
                  </a:moveTo>
                  <a:lnTo>
                    <a:pt x="363347" y="0"/>
                  </a:lnTo>
                  <a:lnTo>
                    <a:pt x="363347" y="184785"/>
                  </a:lnTo>
                  <a:lnTo>
                    <a:pt x="484505" y="184785"/>
                  </a:lnTo>
                  <a:lnTo>
                    <a:pt x="242189" y="369570"/>
                  </a:lnTo>
                  <a:lnTo>
                    <a:pt x="0" y="184785"/>
                  </a:lnTo>
                  <a:lnTo>
                    <a:pt x="121158" y="184785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28" name="Shape 203"/>
            <p:cNvSpPr/>
            <p:nvPr/>
          </p:nvSpPr>
          <p:spPr>
            <a:xfrm>
              <a:off x="1514475" y="1587119"/>
              <a:ext cx="484505" cy="369570"/>
            </a:xfrm>
            <a:custGeom>
              <a:avLst/>
              <a:gdLst/>
              <a:ahLst/>
              <a:cxnLst/>
              <a:rect l="0" t="0" r="0" b="0"/>
              <a:pathLst>
                <a:path w="484505" h="369570">
                  <a:moveTo>
                    <a:pt x="0" y="184785"/>
                  </a:moveTo>
                  <a:lnTo>
                    <a:pt x="121158" y="184785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184785"/>
                  </a:lnTo>
                  <a:lnTo>
                    <a:pt x="484505" y="184785"/>
                  </a:lnTo>
                  <a:lnTo>
                    <a:pt x="242189" y="369570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29" name="Shape 204"/>
            <p:cNvSpPr/>
            <p:nvPr/>
          </p:nvSpPr>
          <p:spPr>
            <a:xfrm>
              <a:off x="1008380" y="971169"/>
              <a:ext cx="1614170" cy="634365"/>
            </a:xfrm>
            <a:custGeom>
              <a:avLst/>
              <a:gdLst/>
              <a:ahLst/>
              <a:cxnLst/>
              <a:rect l="0" t="0" r="0" b="0"/>
              <a:pathLst>
                <a:path w="1614170" h="634365">
                  <a:moveTo>
                    <a:pt x="105664" y="0"/>
                  </a:moveTo>
                  <a:lnTo>
                    <a:pt x="1508379" y="0"/>
                  </a:lnTo>
                  <a:cubicBezTo>
                    <a:pt x="1566799" y="0"/>
                    <a:pt x="1614170" y="47371"/>
                    <a:pt x="1614170" y="105791"/>
                  </a:cubicBezTo>
                  <a:lnTo>
                    <a:pt x="1614170" y="528701"/>
                  </a:lnTo>
                  <a:cubicBezTo>
                    <a:pt x="1614170" y="586994"/>
                    <a:pt x="1566799" y="634365"/>
                    <a:pt x="1508379" y="634365"/>
                  </a:cubicBezTo>
                  <a:lnTo>
                    <a:pt x="105664" y="634365"/>
                  </a:lnTo>
                  <a:cubicBezTo>
                    <a:pt x="47371" y="634365"/>
                    <a:pt x="0" y="586994"/>
                    <a:pt x="0" y="528701"/>
                  </a:cubicBezTo>
                  <a:lnTo>
                    <a:pt x="0" y="105791"/>
                  </a:lnTo>
                  <a:cubicBezTo>
                    <a:pt x="0" y="47371"/>
                    <a:pt x="47371" y="0"/>
                    <a:pt x="1056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30" name="Shape 205"/>
            <p:cNvSpPr/>
            <p:nvPr/>
          </p:nvSpPr>
          <p:spPr>
            <a:xfrm>
              <a:off x="1008380" y="971169"/>
              <a:ext cx="1614170" cy="634365"/>
            </a:xfrm>
            <a:custGeom>
              <a:avLst/>
              <a:gdLst/>
              <a:ahLst/>
              <a:cxnLst/>
              <a:rect l="0" t="0" r="0" b="0"/>
              <a:pathLst>
                <a:path w="1614170" h="634365">
                  <a:moveTo>
                    <a:pt x="0" y="105791"/>
                  </a:moveTo>
                  <a:cubicBezTo>
                    <a:pt x="0" y="47371"/>
                    <a:pt x="47371" y="0"/>
                    <a:pt x="105664" y="0"/>
                  </a:cubicBezTo>
                  <a:lnTo>
                    <a:pt x="1508379" y="0"/>
                  </a:lnTo>
                  <a:cubicBezTo>
                    <a:pt x="1566799" y="0"/>
                    <a:pt x="1614170" y="47371"/>
                    <a:pt x="1614170" y="105791"/>
                  </a:cubicBezTo>
                  <a:lnTo>
                    <a:pt x="1614170" y="528701"/>
                  </a:lnTo>
                  <a:cubicBezTo>
                    <a:pt x="1614170" y="586994"/>
                    <a:pt x="1566799" y="634365"/>
                    <a:pt x="1508379" y="634365"/>
                  </a:cubicBezTo>
                  <a:lnTo>
                    <a:pt x="105664" y="634365"/>
                  </a:lnTo>
                  <a:cubicBezTo>
                    <a:pt x="47371" y="634365"/>
                    <a:pt x="0" y="586994"/>
                    <a:pt x="0" y="528701"/>
                  </a:cubicBez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31" name="Rectangle 206"/>
            <p:cNvSpPr/>
            <p:nvPr/>
          </p:nvSpPr>
          <p:spPr>
            <a:xfrm>
              <a:off x="1173607" y="1079780"/>
              <a:ext cx="1194262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132" name="Rectangle 207"/>
            <p:cNvSpPr/>
            <p:nvPr/>
          </p:nvSpPr>
          <p:spPr>
            <a:xfrm>
              <a:off x="1435858" y="1186071"/>
              <a:ext cx="932005" cy="4427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Elternbeirat</a:t>
              </a:r>
              <a:r>
                <a:rPr lang="de-DE" sz="1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endParaRPr lang="de-D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3" name="Rectangle 209"/>
            <p:cNvSpPr/>
            <p:nvPr/>
          </p:nvSpPr>
          <p:spPr>
            <a:xfrm>
              <a:off x="2552827" y="1079780"/>
              <a:ext cx="124656" cy="2209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4" name="Rectangle 212"/>
            <p:cNvSpPr/>
            <p:nvPr/>
          </p:nvSpPr>
          <p:spPr>
            <a:xfrm>
              <a:off x="1688719" y="1402924"/>
              <a:ext cx="858415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  <p:sp>
          <p:nvSpPr>
            <p:cNvPr id="135" name="Rectangle 213"/>
            <p:cNvSpPr/>
            <p:nvPr/>
          </p:nvSpPr>
          <p:spPr>
            <a:xfrm>
              <a:off x="2333371" y="1402924"/>
              <a:ext cx="83519" cy="1480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de-DE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6" name="Shape 214"/>
            <p:cNvSpPr/>
            <p:nvPr/>
          </p:nvSpPr>
          <p:spPr>
            <a:xfrm>
              <a:off x="1511935" y="726059"/>
              <a:ext cx="484505" cy="333375"/>
            </a:xfrm>
            <a:custGeom>
              <a:avLst/>
              <a:gdLst/>
              <a:ahLst/>
              <a:cxnLst/>
              <a:rect l="0" t="0" r="0" b="0"/>
              <a:pathLst>
                <a:path w="484505" h="333375">
                  <a:moveTo>
                    <a:pt x="121158" y="0"/>
                  </a:moveTo>
                  <a:lnTo>
                    <a:pt x="363347" y="0"/>
                  </a:lnTo>
                  <a:lnTo>
                    <a:pt x="363347" y="166751"/>
                  </a:lnTo>
                  <a:lnTo>
                    <a:pt x="484505" y="166751"/>
                  </a:lnTo>
                  <a:lnTo>
                    <a:pt x="242189" y="333375"/>
                  </a:lnTo>
                  <a:lnTo>
                    <a:pt x="0" y="166751"/>
                  </a:lnTo>
                  <a:lnTo>
                    <a:pt x="121158" y="166751"/>
                  </a:lnTo>
                  <a:lnTo>
                    <a:pt x="12115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2F0D9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  <p:sp>
          <p:nvSpPr>
            <p:cNvPr id="137" name="Shape 215"/>
            <p:cNvSpPr/>
            <p:nvPr/>
          </p:nvSpPr>
          <p:spPr>
            <a:xfrm>
              <a:off x="1511935" y="726059"/>
              <a:ext cx="484505" cy="333375"/>
            </a:xfrm>
            <a:custGeom>
              <a:avLst/>
              <a:gdLst/>
              <a:ahLst/>
              <a:cxnLst/>
              <a:rect l="0" t="0" r="0" b="0"/>
              <a:pathLst>
                <a:path w="484505" h="333375">
                  <a:moveTo>
                    <a:pt x="0" y="166751"/>
                  </a:moveTo>
                  <a:lnTo>
                    <a:pt x="121158" y="166751"/>
                  </a:lnTo>
                  <a:lnTo>
                    <a:pt x="121158" y="0"/>
                  </a:lnTo>
                  <a:lnTo>
                    <a:pt x="363347" y="0"/>
                  </a:lnTo>
                  <a:lnTo>
                    <a:pt x="363347" y="166751"/>
                  </a:lnTo>
                  <a:lnTo>
                    <a:pt x="484505" y="166751"/>
                  </a:lnTo>
                  <a:lnTo>
                    <a:pt x="242189" y="333375"/>
                  </a:lnTo>
                  <a:close/>
                </a:path>
              </a:pathLst>
            </a:custGeom>
            <a:ln w="12700" cap="flat">
              <a:miter lim="127000"/>
            </a:ln>
          </p:spPr>
          <p:style>
            <a:lnRef idx="1">
              <a:srgbClr val="70AD47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154" name="Pfeil: nach unten 153">
            <a:extLst>
              <a:ext uri="{FF2B5EF4-FFF2-40B4-BE49-F238E27FC236}">
                <a16:creationId xmlns:a16="http://schemas.microsoft.com/office/drawing/2014/main" id="{D5D4F72A-A216-CA0C-1D2A-8E1D9E86431C}"/>
              </a:ext>
            </a:extLst>
          </p:cNvPr>
          <p:cNvSpPr/>
          <p:nvPr/>
        </p:nvSpPr>
        <p:spPr>
          <a:xfrm rot="19163923">
            <a:off x="1853472" y="3377372"/>
            <a:ext cx="417600" cy="83274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3" name="Rechteck: abgerundete Ecken 152">
            <a:extLst>
              <a:ext uri="{FF2B5EF4-FFF2-40B4-BE49-F238E27FC236}">
                <a16:creationId xmlns:a16="http://schemas.microsoft.com/office/drawing/2014/main" id="{43A2D3AE-6CEC-455C-7F8C-33B1750073B3}"/>
              </a:ext>
            </a:extLst>
          </p:cNvPr>
          <p:cNvSpPr/>
          <p:nvPr/>
        </p:nvSpPr>
        <p:spPr>
          <a:xfrm>
            <a:off x="166255" y="2935430"/>
            <a:ext cx="2232000" cy="745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Schulelternbeirat</a:t>
            </a:r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0" name="Pfeil: nach unten 159">
            <a:extLst>
              <a:ext uri="{FF2B5EF4-FFF2-40B4-BE49-F238E27FC236}">
                <a16:creationId xmlns:a16="http://schemas.microsoft.com/office/drawing/2014/main" id="{13A5D135-C22C-CE81-B808-4FBBD2A49881}"/>
              </a:ext>
            </a:extLst>
          </p:cNvPr>
          <p:cNvSpPr/>
          <p:nvPr/>
        </p:nvSpPr>
        <p:spPr>
          <a:xfrm>
            <a:off x="862851" y="2610059"/>
            <a:ext cx="669600" cy="45477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393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675023"/>
              </p:ext>
            </p:extLst>
          </p:nvPr>
        </p:nvGraphicFramePr>
        <p:xfrm>
          <a:off x="765463" y="149390"/>
          <a:ext cx="10515601" cy="65592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19426">
                  <a:extLst>
                    <a:ext uri="{9D8B030D-6E8A-4147-A177-3AD203B41FA5}">
                      <a16:colId xmlns:a16="http://schemas.microsoft.com/office/drawing/2014/main" val="1289763863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3413392494"/>
                    </a:ext>
                  </a:extLst>
                </a:gridCol>
                <a:gridCol w="4238625">
                  <a:extLst>
                    <a:ext uri="{9D8B030D-6E8A-4147-A177-3AD203B41FA5}">
                      <a16:colId xmlns:a16="http://schemas.microsoft.com/office/drawing/2014/main" val="1447542255"/>
                    </a:ext>
                  </a:extLst>
                </a:gridCol>
              </a:tblGrid>
              <a:tr h="282114">
                <a:tc>
                  <a:txBody>
                    <a:bodyPr/>
                    <a:lstStyle/>
                    <a:p>
                      <a:r>
                        <a:rPr lang="de-DE" sz="1600" dirty="0"/>
                        <a:t>Was?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Kontakt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31790"/>
                  </a:ext>
                </a:extLst>
              </a:tr>
              <a:tr h="705284">
                <a:tc>
                  <a:txBody>
                    <a:bodyPr/>
                    <a:lstStyle/>
                    <a:p>
                      <a:r>
                        <a:rPr lang="de-DE" sz="1600" dirty="0"/>
                        <a:t>Krankmeldung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Lehrkräfte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Schoolfox</a:t>
                      </a:r>
                      <a:r>
                        <a:rPr lang="de-DE" sz="1600" dirty="0"/>
                        <a:t>, im Notfall über das Sekretariat </a:t>
                      </a:r>
                    </a:p>
                    <a:p>
                      <a:r>
                        <a:rPr lang="de-DE" sz="1600" dirty="0">
                          <a:solidFill>
                            <a:schemeClr val="tx1"/>
                          </a:solidFill>
                        </a:rPr>
                        <a:t>poststelle.riedhofschule@stadt-frankfurt.de</a:t>
                      </a:r>
                    </a:p>
                    <a:p>
                      <a:r>
                        <a:rPr lang="de-DE" sz="1600" dirty="0">
                          <a:solidFill>
                            <a:schemeClr val="tx1"/>
                          </a:solidFill>
                        </a:rPr>
                        <a:t>Tel. 069 - 212 - 35264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10370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Entwicklung des Kindes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Klassenlehrkraft</a:t>
                      </a:r>
                      <a:r>
                        <a:rPr lang="de-DE" sz="1600" baseline="0" dirty="0"/>
                        <a:t> oder Erzieher oder Erzieherin 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individuell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76059"/>
                  </a:ext>
                </a:extLst>
              </a:tr>
              <a:tr h="493699">
                <a:tc>
                  <a:txBody>
                    <a:bodyPr/>
                    <a:lstStyle/>
                    <a:p>
                      <a:r>
                        <a:rPr lang="de-DE" sz="1600" dirty="0"/>
                        <a:t>Schulbescheinigung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Sekretariat</a:t>
                      </a:r>
                      <a:r>
                        <a:rPr lang="de-DE" sz="1600" baseline="0" dirty="0"/>
                        <a:t> Frau </a:t>
                      </a:r>
                      <a:r>
                        <a:rPr lang="de-DE" sz="1600" baseline="0" dirty="0" err="1"/>
                        <a:t>Rusnak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poststelle.riedhofschule@stadt-frankfurt.de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30894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Gestaltung des Unterrichts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Klassen- oder Fachkraft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Schoolfox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50425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Nachmittagsbetreuung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Schulische</a:t>
                      </a:r>
                      <a:r>
                        <a:rPr lang="de-DE" sz="1600" baseline="0" dirty="0"/>
                        <a:t> Betreuung (</a:t>
                      </a:r>
                      <a:r>
                        <a:rPr lang="de-DE" sz="1600" baseline="0" dirty="0" err="1"/>
                        <a:t>SchulB</a:t>
                      </a:r>
                      <a:r>
                        <a:rPr lang="de-DE" sz="1600" baseline="0" dirty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schulb.riedhofschule@stadt-frankfurt.de</a:t>
                      </a:r>
                      <a:r>
                        <a:rPr lang="de-DE" sz="1600" baseline="0" dirty="0"/>
                        <a:t> 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39246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/>
                        <a:t>Anmeldung Ganztag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Kindernet</a:t>
                      </a:r>
                      <a:r>
                        <a:rPr lang="de-DE" sz="1600" dirty="0"/>
                        <a:t> Frankfurt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www.kindernetfrankfurt.de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169008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Förderverein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Förderverein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foerderverein@riedhofschule.de</a:t>
                      </a:r>
                      <a:r>
                        <a:rPr lang="de-DE" sz="1600" baseline="0" dirty="0"/>
                        <a:t> 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18088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Instrumentalunterricht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Musikschule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info@musikschule-frankfurt.de</a:t>
                      </a:r>
                      <a:r>
                        <a:rPr lang="de-DE" sz="1600" baseline="0" dirty="0"/>
                        <a:t> 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95219"/>
                  </a:ext>
                </a:extLst>
              </a:tr>
              <a:tr h="493699">
                <a:tc>
                  <a:txBody>
                    <a:bodyPr/>
                    <a:lstStyle/>
                    <a:p>
                      <a:r>
                        <a:rPr lang="de-DE" sz="1600" dirty="0"/>
                        <a:t>Themen für den</a:t>
                      </a:r>
                      <a:r>
                        <a:rPr lang="de-DE" sz="1600" baseline="0" dirty="0"/>
                        <a:t> Elternbeirat-</a:t>
                      </a:r>
                    </a:p>
                    <a:p>
                      <a:r>
                        <a:rPr lang="de-DE" sz="1600" baseline="0" dirty="0"/>
                        <a:t>klassenintern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Klassenelternbeirat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individuell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54193"/>
                  </a:ext>
                </a:extLst>
              </a:tr>
              <a:tr h="493699">
                <a:tc>
                  <a:txBody>
                    <a:bodyPr/>
                    <a:lstStyle/>
                    <a:p>
                      <a:r>
                        <a:rPr lang="de-DE" sz="1600" dirty="0"/>
                        <a:t>Themen für den Elternbeirat-</a:t>
                      </a:r>
                    </a:p>
                    <a:p>
                      <a:r>
                        <a:rPr lang="de-DE" sz="1600" dirty="0"/>
                        <a:t>klassenübergreifend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Schulelternbeirat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jonasmann.jm@googlemail.com</a:t>
                      </a:r>
                    </a:p>
                    <a:p>
                      <a:r>
                        <a:rPr lang="de-DE" sz="1600" dirty="0"/>
                        <a:t>s.delpozo@gmx.de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89099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Sozialpädagogische Beratung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Jugendhilfe &amp; UBUS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editha.zochowski@ib.de</a:t>
                      </a:r>
                    </a:p>
                    <a:p>
                      <a:r>
                        <a:rPr lang="de-DE" sz="1600" dirty="0"/>
                        <a:t>ahoffmanndaimler@gmail.com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49346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Beurlaubungen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Schulleitung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In Papierform mit Originalunterschrift über die </a:t>
                      </a:r>
                      <a:r>
                        <a:rPr lang="de-DE" sz="1600" dirty="0" err="1"/>
                        <a:t>Ranzenpost</a:t>
                      </a:r>
                      <a:r>
                        <a:rPr lang="de-DE" sz="1600" dirty="0"/>
                        <a:t> oder Briefkasteneinwurf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09337"/>
                  </a:ext>
                </a:extLst>
              </a:tr>
              <a:tr h="286031">
                <a:tc>
                  <a:txBody>
                    <a:bodyPr/>
                    <a:lstStyle/>
                    <a:p>
                      <a:r>
                        <a:rPr lang="de-DE" sz="1600" dirty="0"/>
                        <a:t>Fundsachen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Klassenlehrkraft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individuell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58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907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Kommunikationstools an der Riedhofschule</a:t>
            </a:r>
          </a:p>
        </p:txBody>
      </p:sp>
      <p:sp>
        <p:nvSpPr>
          <p:cNvPr id="10" name="Ellipse 9"/>
          <p:cNvSpPr/>
          <p:nvPr/>
        </p:nvSpPr>
        <p:spPr>
          <a:xfrm>
            <a:off x="148047" y="1380868"/>
            <a:ext cx="6853644" cy="373977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Schoolfox-App</a:t>
            </a:r>
            <a:br>
              <a:rPr lang="de-DE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Schnellstes Kommunikationsmittel zwischen Eltern und Lehrkräften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Informationsaustausch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/>
                </a:solidFill>
              </a:rPr>
              <a:t>Krankmeldung</a:t>
            </a:r>
            <a:r>
              <a:rPr lang="de-DE" dirty="0">
                <a:solidFill>
                  <a:schemeClr val="tx1"/>
                </a:solidFill>
              </a:rPr>
              <a:t> (Alle in der Klasse unterrichtenden Lehrkräfte 30 Minuten vor Unterrichtsbeginn informieren!)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Täglich auf neue Nachrichten überprüfen</a:t>
            </a:r>
          </a:p>
        </p:txBody>
      </p:sp>
      <p:sp>
        <p:nvSpPr>
          <p:cNvPr id="14" name="Ellipse 13"/>
          <p:cNvSpPr/>
          <p:nvPr/>
        </p:nvSpPr>
        <p:spPr>
          <a:xfrm>
            <a:off x="7149737" y="1416927"/>
            <a:ext cx="5042263" cy="255909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Schulplaner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Zum Eintragen von Hausaufgaben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Kommunikationsmittel zwischen Eltern und Lehrkräften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Einmal täglich checken</a:t>
            </a:r>
          </a:p>
        </p:txBody>
      </p:sp>
      <p:sp>
        <p:nvSpPr>
          <p:cNvPr id="16" name="Ellipse 15"/>
          <p:cNvSpPr/>
          <p:nvPr/>
        </p:nvSpPr>
        <p:spPr>
          <a:xfrm>
            <a:off x="6016534" y="4054754"/>
            <a:ext cx="4861560" cy="27231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Postmappe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Informationen für Eltern (Elternbriefe, Schulzahnarzt, gelbe Karte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Klassenarbeiten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Einmal täglich checken</a:t>
            </a:r>
          </a:p>
        </p:txBody>
      </p:sp>
    </p:spTree>
    <p:extLst>
      <p:ext uri="{BB962C8B-B14F-4D97-AF65-F5344CB8AC3E}">
        <p14:creationId xmlns:p14="http://schemas.microsoft.com/office/powerpoint/2010/main" val="3531394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Gesprächsmöglichkeiten</a:t>
            </a:r>
          </a:p>
        </p:txBody>
      </p:sp>
      <p:sp>
        <p:nvSpPr>
          <p:cNvPr id="10" name="Ellipse 9"/>
          <p:cNvSpPr/>
          <p:nvPr/>
        </p:nvSpPr>
        <p:spPr>
          <a:xfrm>
            <a:off x="3390708" y="4002870"/>
            <a:ext cx="5314021" cy="243378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Elterngespräche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Individuelle Elterngespräche nach Bedarf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Nur nach vorheriger Terminvereinbarung mit Lehrkraft</a:t>
            </a:r>
          </a:p>
        </p:txBody>
      </p:sp>
      <p:sp>
        <p:nvSpPr>
          <p:cNvPr id="11" name="Ellipse 10"/>
          <p:cNvSpPr/>
          <p:nvPr/>
        </p:nvSpPr>
        <p:spPr>
          <a:xfrm>
            <a:off x="6692151" y="1776548"/>
            <a:ext cx="5015755" cy="23561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Entwicklungsgespräche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Einmal jährliches Gespräch mit Klassenlehrkraft über Leistungsstand und Entwicklung</a:t>
            </a:r>
          </a:p>
        </p:txBody>
      </p:sp>
      <p:sp>
        <p:nvSpPr>
          <p:cNvPr id="13" name="Ellipse 12"/>
          <p:cNvSpPr/>
          <p:nvPr/>
        </p:nvSpPr>
        <p:spPr>
          <a:xfrm>
            <a:off x="838200" y="1776548"/>
            <a:ext cx="5735320" cy="222632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Elternsprechtag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Einmal jährliche Gesprächsmöglichkeit mit den Fachlehrkräften</a:t>
            </a:r>
          </a:p>
        </p:txBody>
      </p:sp>
    </p:spTree>
    <p:extLst>
      <p:ext uri="{BB962C8B-B14F-4D97-AF65-F5344CB8AC3E}">
        <p14:creationId xmlns:p14="http://schemas.microsoft.com/office/powerpoint/2010/main" val="191913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Breitbild</PresentationFormat>
  <Paragraphs>177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Kommunikationsleitfaden  der Riedhofschule</vt:lpstr>
      <vt:lpstr>Unser Kommunikationsleitfaden</vt:lpstr>
      <vt:lpstr>Grundsätze für eine gelingende Kommunikation</vt:lpstr>
      <vt:lpstr>Kommunikationswege</vt:lpstr>
      <vt:lpstr>PowerPoint-Präsentation</vt:lpstr>
      <vt:lpstr>Kommunikationstools an der Riedhofschule</vt:lpstr>
      <vt:lpstr>Gesprächsmöglichkeiten</vt:lpstr>
    </vt:vector>
  </TitlesOfParts>
  <Company>Stadtschulamt Frankfurt am Main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Kommunikationswege an der Riedhofschule</dc:title>
  <dc:creator>hund</dc:creator>
  <cp:lastModifiedBy>Hölzel, Alina</cp:lastModifiedBy>
  <cp:revision>37</cp:revision>
  <dcterms:created xsi:type="dcterms:W3CDTF">2025-04-22T08:08:53Z</dcterms:created>
  <dcterms:modified xsi:type="dcterms:W3CDTF">2026-04-23T11:16:40Z</dcterms:modified>
</cp:coreProperties>
</file>